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3.xml" ContentType="application/vnd.openxmlformats-officedocument.presentationml.notesSlide+xml"/>
  <Override PartName="/ppt/comments/comment3.xml" ContentType="application/vnd.openxmlformats-officedocument.presentationml.comments+xml"/>
  <Override PartName="/ppt/notesSlides/notesSlide4.xml" ContentType="application/vnd.openxmlformats-officedocument.presentationml.notesSlide+xml"/>
  <Override PartName="/ppt/comments/comment4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10"/>
  </p:notesMasterIdLst>
  <p:sldIdLst>
    <p:sldId id="256" r:id="rId2"/>
    <p:sldId id="258" r:id="rId3"/>
    <p:sldId id="273" r:id="rId4"/>
    <p:sldId id="284" r:id="rId5"/>
    <p:sldId id="285" r:id="rId6"/>
    <p:sldId id="286" r:id="rId7"/>
    <p:sldId id="288" r:id="rId8"/>
    <p:sldId id="283" r:id="rId9"/>
  </p:sldIdLst>
  <p:sldSz cx="12192000" cy="6858000"/>
  <p:notesSz cx="6934200" cy="9220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kyler England" initials="" lastIdx="2" clrIdx="0"/>
  <p:cmAuthor id="1" name="Keane Tan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20E3BD2-0F29-41EA-82A5-0E37D4F1974D}">
  <a:tblStyle styleId="{A20E3BD2-0F29-41EA-82A5-0E37D4F1974D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254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254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rgbClr val="E8E8E8"/>
          </a:solidFill>
        </a:fill>
      </a:tcStyle>
    </a:band1H>
    <a:band1V>
      <a:tcStyle>
        <a:tcBdr/>
        <a:fill>
          <a:solidFill>
            <a:srgbClr val="E8E8E8"/>
          </a:solidFill>
        </a:fill>
      </a:tcStyle>
    </a:band1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/>
      <a:tcStyle>
        <a:tcBdr>
          <a:top>
            <a:ln w="508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chemeClr val="lt1"/>
          </a:solidFill>
        </a:fill>
      </a:tcStyle>
    </a:lastRow>
    <a:seCell>
      <a:tcTxStyle b="on" i="off">
        <a:font>
          <a:latin typeface="Arial"/>
          <a:ea typeface="Arial"/>
          <a:cs typeface="Arial"/>
        </a:font>
        <a:schemeClr val="dk1"/>
      </a:tcTxStyle>
      <a:tcStyle>
        <a:tcBdr/>
      </a:tcStyle>
    </a:seCell>
    <a:swCell>
      <a:tcTxStyle b="on" i="off">
        <a:font>
          <a:latin typeface="Arial"/>
          <a:ea typeface="Arial"/>
          <a:cs typeface="Arial"/>
        </a:font>
        <a:schemeClr val="dk1"/>
      </a:tcTxStyle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254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418"/>
    <p:restoredTop sz="94406"/>
  </p:normalViewPr>
  <p:slideViewPr>
    <p:cSldViewPr snapToGrid="0" snapToObjects="1">
      <p:cViewPr>
        <p:scale>
          <a:sx n="93" d="100"/>
          <a:sy n="93" d="100"/>
        </p:scale>
        <p:origin x="-536" y="7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commentAuthors" Target="commentAuthors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idx="1">
    <p:pos x="6000" y="100"/>
    <p:text>Ill do a basic flow of funds diagram from a customer's point of view for WU (like slide 8 but for WU)</p:text>
  </p:cm>
  <p:cm authorId="0" idx="1">
    <p:pos x="6000" y="0"/>
    <p:text>K-Ill do a basic flow of funds diagram from a customer's point of view for WU (like slide 8 but for WU)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idx="2">
    <p:pos x="6000" y="0"/>
    <p:text>Please try to change graphic for (Why) to a group of people, (How) show money move in a circle with arrows. (What) show a phone and a globe with money or $ signs.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idx="2">
    <p:pos x="6000" y="0"/>
    <p:text>Please try to change graphic for (Why) to a group of people, (How) show money move in a circle with arrows. (What) show a phone and a globe with money or $ signs.</p:tex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idx="2">
    <p:pos x="6000" y="0"/>
    <p:text>Please try to change graphic for (Why) to a group of people, (How) show money move in a circle with arrows. (What) show a phone and a globe with money or $ signs.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628775" y="692150"/>
            <a:ext cx="3733800" cy="21002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298450" y="2997200"/>
            <a:ext cx="6337300" cy="584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1200"/>
              </a:spcBef>
              <a:buClr>
                <a:schemeClr val="dk1"/>
              </a:buClr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00050" marR="0" lvl="1" indent="-114300" algn="l" rtl="0">
              <a:spcBef>
                <a:spcPts val="600"/>
              </a:spcBef>
              <a:buClr>
                <a:schemeClr val="dk1"/>
              </a:buClr>
              <a:buFont typeface="Noto Sans Symbols"/>
              <a:buChar char="•"/>
              <a:defRPr sz="1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576263" marR="0" lvl="2" indent="-112712" algn="l" rtl="0">
              <a:spcBef>
                <a:spcPts val="600"/>
              </a:spcBef>
              <a:buClr>
                <a:schemeClr val="dk1"/>
              </a:buClr>
              <a:buFont typeface="Verdana"/>
              <a:buChar char="–"/>
              <a:defRPr sz="1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801688" marR="0" lvl="3" indent="-109537" algn="l" rtl="0">
              <a:spcBef>
                <a:spcPts val="600"/>
              </a:spcBef>
              <a:buClr>
                <a:schemeClr val="dk1"/>
              </a:buClr>
              <a:buFont typeface="Verdana"/>
              <a:buChar char="▪"/>
              <a:defRPr sz="1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027113" marR="0" lvl="4" indent="-157162" algn="l" rtl="0">
              <a:spcBef>
                <a:spcPts val="600"/>
              </a:spcBef>
              <a:buClr>
                <a:schemeClr val="dk1"/>
              </a:buClr>
              <a:buFont typeface="Verdana"/>
              <a:buChar char="—"/>
              <a:defRPr sz="11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Shape 5"/>
          <p:cNvSpPr txBox="1"/>
          <p:nvPr/>
        </p:nvSpPr>
        <p:spPr>
          <a:xfrm>
            <a:off x="3313853" y="8953500"/>
            <a:ext cx="360996" cy="2154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fld id="{00000000-1234-1234-1234-123412341234}" type="slidenum">
              <a:rPr lang="en-US" sz="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en-US" sz="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" name="Shape 6"/>
          <p:cNvSpPr txBox="1"/>
          <p:nvPr/>
        </p:nvSpPr>
        <p:spPr>
          <a:xfrm>
            <a:off x="298450" y="174625"/>
            <a:ext cx="6337300" cy="36933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TITLE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Month Year</a:t>
            </a:r>
          </a:p>
        </p:txBody>
      </p:sp>
    </p:spTree>
    <p:extLst>
      <p:ext uri="{BB962C8B-B14F-4D97-AF65-F5344CB8AC3E}">
        <p14:creationId xmlns:p14="http://schemas.microsoft.com/office/powerpoint/2010/main" val="187021471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1628775" y="692150"/>
            <a:ext cx="3733800" cy="21002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298450" y="2997200"/>
            <a:ext cx="6337200" cy="5841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28057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1628775" y="692150"/>
            <a:ext cx="3733800" cy="21002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298450" y="2997200"/>
            <a:ext cx="6337200" cy="5841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228600" lvl="0" indent="-228600" rtl="0">
              <a:spcBef>
                <a:spcPts val="0"/>
              </a:spcBef>
              <a:buClr>
                <a:srgbClr val="51B792"/>
              </a:buClr>
              <a:buSzPct val="100000"/>
              <a:buFont typeface="Noto Sans Symbols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To build a highly flexible, low cost, and scalable mobile bank (no physical infrastructure or retail outlets)</a:t>
            </a:r>
          </a:p>
          <a:p>
            <a:pPr marL="228600" lvl="0" indent="-228600" rtl="0">
              <a:spcBef>
                <a:spcPts val="0"/>
              </a:spcBef>
              <a:buClr>
                <a:srgbClr val="51B792"/>
              </a:buClr>
              <a:buSzPct val="100000"/>
              <a:buFont typeface="Noto Sans Symbols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Connect the world’s money – send money to anyone, anytime, anywhere, and immediately at low rates</a:t>
            </a:r>
          </a:p>
          <a:p>
            <a:pPr marL="228600" lvl="0" indent="-228600" rtl="0">
              <a:spcBef>
                <a:spcPts val="0"/>
              </a:spcBef>
              <a:buClr>
                <a:srgbClr val="51B792"/>
              </a:buClr>
              <a:buSzPct val="100000"/>
              <a:buFont typeface="Noto Sans Symbols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Constantly add value to banking customers by proactively providing additional services, all online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Elevator Pitch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Momentum, Traction, Expertise: Your key numbers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Market Opportunity: Define market size &amp; your customer base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Problem &amp; Current Solutions: What need do you fill? Other solutions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Product or Service: Your solution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Business Model: Key Revenue Streams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Market Approach &amp; Strategy: How you grow your business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Team &amp; Key Stakeholders (Investors, Advisors)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Financials 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Competition</a:t>
            </a:r>
          </a:p>
          <a:p>
            <a:pPr lvl="0">
              <a:spcBef>
                <a:spcPts val="0"/>
              </a:spcBef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Investment: Your ‘Ask’ for funding, Basic use of funds </a:t>
            </a:r>
          </a:p>
        </p:txBody>
      </p:sp>
    </p:spTree>
    <p:extLst>
      <p:ext uri="{BB962C8B-B14F-4D97-AF65-F5344CB8AC3E}">
        <p14:creationId xmlns:p14="http://schemas.microsoft.com/office/powerpoint/2010/main" val="6473959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1628775" y="692150"/>
            <a:ext cx="3733800" cy="21002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298450" y="2997200"/>
            <a:ext cx="6337200" cy="5841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228600" lvl="0" indent="-228600" rtl="0">
              <a:spcBef>
                <a:spcPts val="0"/>
              </a:spcBef>
              <a:buClr>
                <a:srgbClr val="51B792"/>
              </a:buClr>
              <a:buSzPct val="100000"/>
              <a:buFont typeface="Noto Sans Symbols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To build a highly flexible, low cost, and scalable mobile bank (no physical infrastructure or retail outlets)</a:t>
            </a:r>
          </a:p>
          <a:p>
            <a:pPr marL="228600" lvl="0" indent="-228600" rtl="0">
              <a:spcBef>
                <a:spcPts val="0"/>
              </a:spcBef>
              <a:buClr>
                <a:srgbClr val="51B792"/>
              </a:buClr>
              <a:buSzPct val="100000"/>
              <a:buFont typeface="Noto Sans Symbols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Connect the world’s money – send money to anyone, anytime, anywhere, and immediately at low rates</a:t>
            </a:r>
          </a:p>
          <a:p>
            <a:pPr marL="228600" lvl="0" indent="-228600" rtl="0">
              <a:spcBef>
                <a:spcPts val="0"/>
              </a:spcBef>
              <a:buClr>
                <a:srgbClr val="51B792"/>
              </a:buClr>
              <a:buSzPct val="100000"/>
              <a:buFont typeface="Noto Sans Symbols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Constantly add value to banking customers by proactively providing additional services, all online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Elevator Pitch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Momentum, Traction, Expertise: Your key numbers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Market Opportunity: Define market size &amp; your customer base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Problem &amp; Current Solutions: What need do you fill? Other solutions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Product or Service: Your solution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Business Model: Key Revenue Streams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Market Approach &amp; Strategy: How you grow your business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Team &amp; Key Stakeholders (Investors, Advisors)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Financials 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Competition</a:t>
            </a:r>
          </a:p>
          <a:p>
            <a:pPr lvl="0">
              <a:spcBef>
                <a:spcPts val="0"/>
              </a:spcBef>
              <a:buNone/>
            </a:pPr>
            <a:r>
              <a:rPr lang="en-US" sz="1000">
                <a:latin typeface="Arial"/>
                <a:ea typeface="Arial"/>
                <a:cs typeface="Arial"/>
                <a:sym typeface="Arial"/>
              </a:rPr>
              <a:t>Investment: Your ‘Ask’ for funding, Basic use of funds </a:t>
            </a:r>
          </a:p>
        </p:txBody>
      </p:sp>
    </p:spTree>
    <p:extLst>
      <p:ext uri="{BB962C8B-B14F-4D97-AF65-F5344CB8AC3E}">
        <p14:creationId xmlns:p14="http://schemas.microsoft.com/office/powerpoint/2010/main" val="9288655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1628775" y="692150"/>
            <a:ext cx="3733800" cy="21002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298450" y="2997200"/>
            <a:ext cx="6337200" cy="5841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228600" lvl="0" indent="-228600" rtl="0">
              <a:spcBef>
                <a:spcPts val="0"/>
              </a:spcBef>
              <a:buClr>
                <a:srgbClr val="51B792"/>
              </a:buClr>
              <a:buSzPct val="100000"/>
              <a:buFont typeface="Noto Sans Symbols"/>
              <a:buChar char="•"/>
            </a:pPr>
            <a:r>
              <a:rPr lang="en-US" sz="1800" dirty="0">
                <a:latin typeface="Arial"/>
                <a:ea typeface="Arial"/>
                <a:cs typeface="Arial"/>
                <a:sym typeface="Arial"/>
              </a:rPr>
              <a:t>To build a highly flexible, low cost, and scalable mobile bank (no physical infrastructure or retail outlets)</a:t>
            </a:r>
          </a:p>
          <a:p>
            <a:pPr marL="228600" lvl="0" indent="-228600" rtl="0">
              <a:spcBef>
                <a:spcPts val="0"/>
              </a:spcBef>
              <a:buClr>
                <a:srgbClr val="51B792"/>
              </a:buClr>
              <a:buSzPct val="100000"/>
              <a:buFont typeface="Noto Sans Symbols"/>
              <a:buChar char="•"/>
            </a:pPr>
            <a:r>
              <a:rPr lang="en-US" sz="1800" dirty="0">
                <a:latin typeface="Arial"/>
                <a:ea typeface="Arial"/>
                <a:cs typeface="Arial"/>
                <a:sym typeface="Arial"/>
              </a:rPr>
              <a:t>Connect the world’s money – send money to anyone, anytime, anywhere, and immediately at low rates</a:t>
            </a:r>
          </a:p>
          <a:p>
            <a:pPr marL="228600" lvl="0" indent="-228600" rtl="0">
              <a:spcBef>
                <a:spcPts val="0"/>
              </a:spcBef>
              <a:buClr>
                <a:srgbClr val="51B792"/>
              </a:buClr>
              <a:buSzPct val="100000"/>
              <a:buFont typeface="Noto Sans Symbols"/>
              <a:buChar char="•"/>
            </a:pPr>
            <a:r>
              <a:rPr lang="en-US" sz="1800" dirty="0">
                <a:latin typeface="Arial"/>
                <a:ea typeface="Arial"/>
                <a:cs typeface="Arial"/>
                <a:sym typeface="Arial"/>
              </a:rPr>
              <a:t>Constantly add value to banking customers by proactively providing additional services, all online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 dirty="0">
                <a:latin typeface="Arial"/>
                <a:ea typeface="Arial"/>
                <a:cs typeface="Arial"/>
                <a:sym typeface="Arial"/>
              </a:rPr>
              <a:t>Elevator Pitch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 dirty="0">
                <a:latin typeface="Arial"/>
                <a:ea typeface="Arial"/>
                <a:cs typeface="Arial"/>
                <a:sym typeface="Arial"/>
              </a:rPr>
              <a:t>Momentum, Traction, Expertise: Your key numbers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 dirty="0">
                <a:latin typeface="Arial"/>
                <a:ea typeface="Arial"/>
                <a:cs typeface="Arial"/>
                <a:sym typeface="Arial"/>
              </a:rPr>
              <a:t>Market Opportunity: Define market size &amp; your customer base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 dirty="0">
                <a:latin typeface="Arial"/>
                <a:ea typeface="Arial"/>
                <a:cs typeface="Arial"/>
                <a:sym typeface="Arial"/>
              </a:rPr>
              <a:t>Problem &amp; Current Solutions: What need do you fill? Other solutions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 dirty="0">
                <a:latin typeface="Arial"/>
                <a:ea typeface="Arial"/>
                <a:cs typeface="Arial"/>
                <a:sym typeface="Arial"/>
              </a:rPr>
              <a:t>Product or Service: Your solution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 dirty="0">
                <a:latin typeface="Arial"/>
                <a:ea typeface="Arial"/>
                <a:cs typeface="Arial"/>
                <a:sym typeface="Arial"/>
              </a:rPr>
              <a:t>Business Model: Key Revenue Streams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 dirty="0">
                <a:latin typeface="Arial"/>
                <a:ea typeface="Arial"/>
                <a:cs typeface="Arial"/>
                <a:sym typeface="Arial"/>
              </a:rPr>
              <a:t>Market Approach &amp; Strategy: How you grow your business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 dirty="0">
                <a:latin typeface="Arial"/>
                <a:ea typeface="Arial"/>
                <a:cs typeface="Arial"/>
                <a:sym typeface="Arial"/>
              </a:rPr>
              <a:t>Team &amp; Key Stakeholders (Investors, Advisors)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 dirty="0">
                <a:latin typeface="Arial"/>
                <a:ea typeface="Arial"/>
                <a:cs typeface="Arial"/>
                <a:sym typeface="Arial"/>
              </a:rPr>
              <a:t>Financials </a:t>
            </a:r>
          </a:p>
          <a:p>
            <a:pPr lvl="0" rtl="0">
              <a:spcBef>
                <a:spcPts val="0"/>
              </a:spcBef>
              <a:buClr>
                <a:schemeClr val="lt2"/>
              </a:buClr>
              <a:buSzPct val="110000"/>
              <a:buFont typeface="Arial"/>
              <a:buNone/>
            </a:pPr>
            <a:r>
              <a:rPr lang="en-US" sz="1000" dirty="0">
                <a:latin typeface="Arial"/>
                <a:ea typeface="Arial"/>
                <a:cs typeface="Arial"/>
                <a:sym typeface="Arial"/>
              </a:rPr>
              <a:t>Competition</a:t>
            </a:r>
          </a:p>
          <a:p>
            <a:pPr lvl="0">
              <a:spcBef>
                <a:spcPts val="0"/>
              </a:spcBef>
              <a:buNone/>
            </a:pPr>
            <a:r>
              <a:rPr lang="en-US" sz="1000" dirty="0">
                <a:latin typeface="Arial"/>
                <a:ea typeface="Arial"/>
                <a:cs typeface="Arial"/>
                <a:sym typeface="Arial"/>
              </a:rPr>
              <a:t>Investment: Your ‘Ask’ for funding, Basic use of funds </a:t>
            </a:r>
          </a:p>
        </p:txBody>
      </p:sp>
    </p:spTree>
    <p:extLst>
      <p:ext uri="{BB962C8B-B14F-4D97-AF65-F5344CB8AC3E}">
        <p14:creationId xmlns:p14="http://schemas.microsoft.com/office/powerpoint/2010/main" val="1850943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167" y="433935"/>
            <a:ext cx="12192000" cy="999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lnSpc>
                <a:spcPct val="90000"/>
              </a:lnSpc>
              <a:spcBef>
                <a:spcPts val="0"/>
              </a:spcBef>
              <a:buClr>
                <a:srgbClr val="373C4B"/>
              </a:buClr>
              <a:defRPr sz="4267" b="1">
                <a:solidFill>
                  <a:srgbClr val="373C4B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 rtl="0">
              <a:spcBef>
                <a:spcPts val="0"/>
              </a:spcBef>
              <a:defRPr/>
            </a:lvl2pPr>
            <a:lvl3pPr lvl="2" algn="ctr" rtl="0">
              <a:spcBef>
                <a:spcPts val="0"/>
              </a:spcBef>
              <a:defRPr/>
            </a:lvl3pPr>
            <a:lvl4pPr lvl="3" algn="ctr" rtl="0">
              <a:spcBef>
                <a:spcPts val="0"/>
              </a:spcBef>
              <a:defRPr/>
            </a:lvl4pPr>
            <a:lvl5pPr lvl="4" algn="ctr" rtl="0">
              <a:spcBef>
                <a:spcPts val="0"/>
              </a:spcBef>
              <a:defRPr/>
            </a:lvl5pPr>
            <a:lvl6pPr lvl="5" algn="ctr" rtl="0">
              <a:spcBef>
                <a:spcPts val="0"/>
              </a:spcBef>
              <a:defRPr/>
            </a:lvl6pPr>
            <a:lvl7pPr lvl="6" algn="ctr" rtl="0">
              <a:spcBef>
                <a:spcPts val="0"/>
              </a:spcBef>
              <a:defRPr/>
            </a:lvl7pPr>
            <a:lvl8pPr lvl="7" algn="ctr" rtl="0">
              <a:spcBef>
                <a:spcPts val="0"/>
              </a:spcBef>
              <a:defRPr/>
            </a:lvl8pPr>
            <a:lvl9pPr lvl="8" algn="ctr" rtl="0">
              <a:spcBef>
                <a:spcPts val="0"/>
              </a:spcBef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488953" y="1432984"/>
            <a:ext cx="11213999" cy="4510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1600"/>
              </a:spcBef>
              <a:buClr>
                <a:srgbClr val="51B792"/>
              </a:buClr>
              <a:buFont typeface="Noto Sans Symbols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400"/>
              </a:spcBef>
              <a:buClr>
                <a:srgbClr val="51B792"/>
              </a:buClr>
              <a:buFont typeface="Verdana"/>
              <a:buChar char="–"/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400"/>
              </a:spcBef>
              <a:buClr>
                <a:srgbClr val="51B792"/>
              </a:buClr>
              <a:buFont typeface="Verdana"/>
              <a:buChar char="▪"/>
              <a:defRPr sz="2133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211861" lvl="3" indent="-281509" rtl="0">
              <a:spcBef>
                <a:spcPts val="400"/>
              </a:spcBef>
              <a:buClr>
                <a:srgbClr val="51B792"/>
              </a:buClr>
              <a:buFont typeface="Verdana"/>
              <a:buChar char="—"/>
              <a:defRPr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400"/>
              </a:spcBef>
              <a:buClr>
                <a:srgbClr val="51B792"/>
              </a:buClr>
              <a:buFont typeface="Verdana"/>
              <a:buChar char="»"/>
              <a:defRPr sz="14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>
              <a:spcBef>
                <a:spcPts val="0"/>
              </a:spcBef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>
              <a:spcBef>
                <a:spcPts val="0"/>
              </a:spcBef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>
              <a:spcBef>
                <a:spcPts val="0"/>
              </a:spcBef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88951" y="433916"/>
            <a:ext cx="11213999" cy="61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lnSpc>
                <a:spcPct val="90000"/>
              </a:lnSpc>
              <a:spcBef>
                <a:spcPts val="0"/>
              </a:spcBef>
              <a:defRPr sz="4267">
                <a:solidFill>
                  <a:srgbClr val="19BE9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Subtitle 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488951" y="1047749"/>
            <a:ext cx="11213999" cy="461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2667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09585" lvl="1" indent="0" rtl="0">
              <a:spcBef>
                <a:spcPts val="0"/>
              </a:spcBef>
              <a:buNone/>
              <a:defRPr sz="2667" b="1"/>
            </a:lvl2pPr>
            <a:lvl3pPr marL="1219170" lvl="2" indent="0" rtl="0">
              <a:spcBef>
                <a:spcPts val="0"/>
              </a:spcBef>
              <a:buNone/>
              <a:defRPr sz="2400" b="1"/>
            </a:lvl3pPr>
            <a:lvl4pPr marL="1828754" lvl="3" indent="0" rtl="0">
              <a:spcBef>
                <a:spcPts val="0"/>
              </a:spcBef>
              <a:buNone/>
              <a:defRPr sz="2133" b="1"/>
            </a:lvl4pPr>
            <a:lvl5pPr marL="2438339" lvl="4" indent="0" rtl="0">
              <a:spcBef>
                <a:spcPts val="0"/>
              </a:spcBef>
              <a:buNone/>
              <a:defRPr sz="2133" b="1"/>
            </a:lvl5pPr>
            <a:lvl6pPr marL="3047924" lvl="5" indent="0" rtl="0">
              <a:spcBef>
                <a:spcPts val="0"/>
              </a:spcBef>
              <a:buFont typeface="Arial"/>
              <a:buNone/>
              <a:defRPr sz="2133" b="1"/>
            </a:lvl6pPr>
            <a:lvl7pPr marL="3657509" lvl="6" indent="0" rtl="0">
              <a:spcBef>
                <a:spcPts val="0"/>
              </a:spcBef>
              <a:buFont typeface="Arial"/>
              <a:buNone/>
              <a:defRPr sz="2133" b="1"/>
            </a:lvl7pPr>
            <a:lvl8pPr marL="4267093" lvl="7" indent="0" rtl="0">
              <a:spcBef>
                <a:spcPts val="0"/>
              </a:spcBef>
              <a:buFont typeface="Arial"/>
              <a:buNone/>
              <a:defRPr sz="2133" b="1"/>
            </a:lvl8pPr>
            <a:lvl9pPr marL="4876678" lvl="8" indent="0" rtl="0">
              <a:spcBef>
                <a:spcPts val="0"/>
              </a:spcBef>
              <a:buFont typeface="Arial"/>
              <a:buNone/>
              <a:defRPr sz="213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88951" y="433916"/>
            <a:ext cx="11213999" cy="61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lnSpc>
                <a:spcPct val="90000"/>
              </a:lnSpc>
              <a:spcBef>
                <a:spcPts val="0"/>
              </a:spcBef>
              <a:defRPr sz="4267">
                <a:solidFill>
                  <a:srgbClr val="19BE9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with Subtitle and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88951" y="1047749"/>
            <a:ext cx="11213999" cy="461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2667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09585" lvl="1" indent="0" rtl="0">
              <a:spcBef>
                <a:spcPts val="0"/>
              </a:spcBef>
              <a:buNone/>
              <a:defRPr sz="2667" b="1"/>
            </a:lvl2pPr>
            <a:lvl3pPr marL="1219170" lvl="2" indent="0" rtl="0">
              <a:spcBef>
                <a:spcPts val="0"/>
              </a:spcBef>
              <a:buNone/>
              <a:defRPr sz="2400" b="1"/>
            </a:lvl3pPr>
            <a:lvl4pPr marL="1828754" lvl="3" indent="0" rtl="0">
              <a:spcBef>
                <a:spcPts val="0"/>
              </a:spcBef>
              <a:buNone/>
              <a:defRPr sz="2133" b="1"/>
            </a:lvl4pPr>
            <a:lvl5pPr marL="2438339" lvl="4" indent="0" rtl="0">
              <a:spcBef>
                <a:spcPts val="0"/>
              </a:spcBef>
              <a:buNone/>
              <a:defRPr sz="2133" b="1"/>
            </a:lvl5pPr>
            <a:lvl6pPr marL="3047924" lvl="5" indent="0" rtl="0">
              <a:spcBef>
                <a:spcPts val="0"/>
              </a:spcBef>
              <a:buFont typeface="Arial"/>
              <a:buNone/>
              <a:defRPr sz="2133" b="1"/>
            </a:lvl6pPr>
            <a:lvl7pPr marL="3657509" lvl="6" indent="0" rtl="0">
              <a:spcBef>
                <a:spcPts val="0"/>
              </a:spcBef>
              <a:buFont typeface="Arial"/>
              <a:buNone/>
              <a:defRPr sz="2133" b="1"/>
            </a:lvl7pPr>
            <a:lvl8pPr marL="4267093" lvl="7" indent="0" rtl="0">
              <a:spcBef>
                <a:spcPts val="0"/>
              </a:spcBef>
              <a:buFont typeface="Arial"/>
              <a:buNone/>
              <a:defRPr sz="2133" b="1"/>
            </a:lvl8pPr>
            <a:lvl9pPr marL="4876678" lvl="8" indent="0" rtl="0">
              <a:spcBef>
                <a:spcPts val="0"/>
              </a:spcBef>
              <a:buFont typeface="Arial"/>
              <a:buNone/>
              <a:defRPr sz="213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488951" y="433916"/>
            <a:ext cx="11213999" cy="61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lnSpc>
                <a:spcPct val="90000"/>
              </a:lnSpc>
              <a:spcBef>
                <a:spcPts val="0"/>
              </a:spcBef>
              <a:defRPr sz="4267">
                <a:solidFill>
                  <a:srgbClr val="19BE9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2"/>
          </p:nvPr>
        </p:nvSpPr>
        <p:spPr>
          <a:xfrm>
            <a:off x="488954" y="1892300"/>
            <a:ext cx="11213999" cy="4051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1600"/>
              </a:spcBef>
              <a:buClr>
                <a:srgbClr val="51B792"/>
              </a:buClr>
              <a:buFont typeface="Noto Sans Symbols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400"/>
              </a:spcBef>
              <a:buClr>
                <a:srgbClr val="51B792"/>
              </a:buClr>
              <a:buFont typeface="Verdana"/>
              <a:buChar char="–"/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400"/>
              </a:spcBef>
              <a:buClr>
                <a:srgbClr val="51B792"/>
              </a:buClr>
              <a:buFont typeface="Verdana"/>
              <a:buChar char="▪"/>
              <a:defRPr sz="2133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211861" lvl="3" indent="-281509" rtl="0">
              <a:spcBef>
                <a:spcPts val="400"/>
              </a:spcBef>
              <a:buClr>
                <a:srgbClr val="51B792"/>
              </a:buClr>
              <a:buFont typeface="Verdana"/>
              <a:buChar char="—"/>
              <a:defRPr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400"/>
              </a:spcBef>
              <a:buClr>
                <a:srgbClr val="51B792"/>
              </a:buClr>
              <a:buFont typeface="Verdana"/>
              <a:buChar char="»"/>
              <a:defRPr sz="14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>
              <a:spcBef>
                <a:spcPts val="0"/>
              </a:spcBef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>
              <a:spcBef>
                <a:spcPts val="0"/>
              </a:spcBef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>
              <a:spcBef>
                <a:spcPts val="0"/>
              </a:spcBef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Content, graphic area on lef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>
            <a:spLocks noGrp="1"/>
          </p:cNvSpPr>
          <p:nvPr>
            <p:ph type="pic" idx="2"/>
          </p:nvPr>
        </p:nvSpPr>
        <p:spPr>
          <a:xfrm>
            <a:off x="488951" y="1432984"/>
            <a:ext cx="2764400" cy="4510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Verdana"/>
              <a:buNone/>
              <a:defRPr sz="2133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09585" marR="0" lvl="1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7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19170" marR="0" lvl="2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754" marR="0" lvl="3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438339" marR="0" lvl="4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047924" marR="0" lvl="5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657509" marR="0" lvl="6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267093" marR="0" lvl="7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876678" marR="0" lvl="8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88951" y="433916"/>
            <a:ext cx="11213999" cy="61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lnSpc>
                <a:spcPct val="90000"/>
              </a:lnSpc>
              <a:spcBef>
                <a:spcPts val="0"/>
              </a:spcBef>
              <a:defRPr sz="4267">
                <a:solidFill>
                  <a:srgbClr val="19BE9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3638552" y="1432984"/>
            <a:ext cx="8064399" cy="4510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1600"/>
              </a:spcBef>
              <a:buClr>
                <a:srgbClr val="51B792"/>
              </a:buClr>
              <a:buFont typeface="Noto Sans Symbols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400"/>
              </a:spcBef>
              <a:buClr>
                <a:srgbClr val="51B792"/>
              </a:buClr>
              <a:buFont typeface="Verdana"/>
              <a:buChar char="–"/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400"/>
              </a:spcBef>
              <a:buClr>
                <a:srgbClr val="51B792"/>
              </a:buClr>
              <a:buFont typeface="Verdana"/>
              <a:buChar char="▪"/>
              <a:defRPr sz="2133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211861" lvl="3" indent="-281509" rtl="0">
              <a:spcBef>
                <a:spcPts val="400"/>
              </a:spcBef>
              <a:buClr>
                <a:srgbClr val="51B792"/>
              </a:buClr>
              <a:buFont typeface="Verdana"/>
              <a:buChar char="—"/>
              <a:defRPr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400"/>
              </a:spcBef>
              <a:buClr>
                <a:srgbClr val="51B792"/>
              </a:buClr>
              <a:buFont typeface="Verdana"/>
              <a:buChar char="»"/>
              <a:defRPr sz="14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>
              <a:spcBef>
                <a:spcPts val="0"/>
              </a:spcBef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>
              <a:spcBef>
                <a:spcPts val="0"/>
              </a:spcBef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>
              <a:spcBef>
                <a:spcPts val="0"/>
              </a:spcBef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Subtitle, and Content with graphic area at lef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pic" idx="2"/>
          </p:nvPr>
        </p:nvSpPr>
        <p:spPr>
          <a:xfrm>
            <a:off x="488951" y="1892302"/>
            <a:ext cx="2764400" cy="4051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21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09585" marR="0" lvl="1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7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19170" marR="0" lvl="2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754" marR="0" lvl="3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438339" marR="0" lvl="4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3047924" marR="0" lvl="5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657509" marR="0" lvl="6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267093" marR="0" lvl="7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876678" marR="0" lvl="8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266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88951" y="433916"/>
            <a:ext cx="11213999" cy="61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lnSpc>
                <a:spcPct val="90000"/>
              </a:lnSpc>
              <a:spcBef>
                <a:spcPts val="0"/>
              </a:spcBef>
              <a:defRPr sz="4267">
                <a:solidFill>
                  <a:srgbClr val="19BE9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488951" y="1047749"/>
            <a:ext cx="11213999" cy="461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2667"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09585" lvl="1" indent="0" rtl="0">
              <a:spcBef>
                <a:spcPts val="0"/>
              </a:spcBef>
              <a:buNone/>
              <a:defRPr sz="2667" b="1"/>
            </a:lvl2pPr>
            <a:lvl3pPr marL="1219170" lvl="2" indent="0" rtl="0">
              <a:spcBef>
                <a:spcPts val="0"/>
              </a:spcBef>
              <a:buNone/>
              <a:defRPr sz="2400" b="1"/>
            </a:lvl3pPr>
            <a:lvl4pPr marL="1828754" lvl="3" indent="0" rtl="0">
              <a:spcBef>
                <a:spcPts val="0"/>
              </a:spcBef>
              <a:buNone/>
              <a:defRPr sz="2133" b="1"/>
            </a:lvl4pPr>
            <a:lvl5pPr marL="2438339" lvl="4" indent="0" rtl="0">
              <a:spcBef>
                <a:spcPts val="0"/>
              </a:spcBef>
              <a:buNone/>
              <a:defRPr sz="2133" b="1"/>
            </a:lvl5pPr>
            <a:lvl6pPr marL="3047924" lvl="5" indent="0" rtl="0">
              <a:spcBef>
                <a:spcPts val="0"/>
              </a:spcBef>
              <a:buFont typeface="Arial"/>
              <a:buNone/>
              <a:defRPr sz="2133" b="1"/>
            </a:lvl6pPr>
            <a:lvl7pPr marL="3657509" lvl="6" indent="0" rtl="0">
              <a:spcBef>
                <a:spcPts val="0"/>
              </a:spcBef>
              <a:buFont typeface="Arial"/>
              <a:buNone/>
              <a:defRPr sz="2133" b="1"/>
            </a:lvl7pPr>
            <a:lvl8pPr marL="4267093" lvl="7" indent="0" rtl="0">
              <a:spcBef>
                <a:spcPts val="0"/>
              </a:spcBef>
              <a:buFont typeface="Arial"/>
              <a:buNone/>
              <a:defRPr sz="2133" b="1"/>
            </a:lvl8pPr>
            <a:lvl9pPr marL="4876678" lvl="8" indent="0" rtl="0">
              <a:spcBef>
                <a:spcPts val="0"/>
              </a:spcBef>
              <a:buFont typeface="Arial"/>
              <a:buNone/>
              <a:defRPr sz="213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0" name="Shape 60"/>
          <p:cNvSpPr txBox="1">
            <a:spLocks noGrp="1"/>
          </p:cNvSpPr>
          <p:nvPr>
            <p:ph type="body" idx="3"/>
          </p:nvPr>
        </p:nvSpPr>
        <p:spPr>
          <a:xfrm>
            <a:off x="3638552" y="1892300"/>
            <a:ext cx="8064399" cy="4051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1600"/>
              </a:spcBef>
              <a:buClr>
                <a:srgbClr val="51B792"/>
              </a:buClr>
              <a:buFont typeface="Noto Sans Symbols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400"/>
              </a:spcBef>
              <a:buClr>
                <a:srgbClr val="51B792"/>
              </a:buClr>
              <a:buFont typeface="Verdana"/>
              <a:buChar char="–"/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400"/>
              </a:spcBef>
              <a:buClr>
                <a:srgbClr val="51B792"/>
              </a:buClr>
              <a:buFont typeface="Verdana"/>
              <a:buChar char="▪"/>
              <a:defRPr sz="2133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211861" lvl="3" indent="-281509" rtl="0">
              <a:spcBef>
                <a:spcPts val="400"/>
              </a:spcBef>
              <a:buClr>
                <a:srgbClr val="51B792"/>
              </a:buClr>
              <a:buFont typeface="Verdana"/>
              <a:buChar char="—"/>
              <a:defRPr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400"/>
              </a:spcBef>
              <a:buClr>
                <a:srgbClr val="51B792"/>
              </a:buClr>
              <a:buFont typeface="Verdana"/>
              <a:buChar char="»"/>
              <a:defRPr sz="14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>
              <a:spcBef>
                <a:spcPts val="0"/>
              </a:spcBef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>
              <a:spcBef>
                <a:spcPts val="0"/>
              </a:spcBef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>
              <a:spcBef>
                <a:spcPts val="0"/>
              </a:spcBef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wo Columns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488951" y="433916"/>
            <a:ext cx="11213999" cy="61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lnSpc>
                <a:spcPct val="90000"/>
              </a:lnSpc>
              <a:spcBef>
                <a:spcPts val="0"/>
              </a:spcBef>
              <a:defRPr sz="4267">
                <a:solidFill>
                  <a:srgbClr val="19BE9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488951" y="1432984"/>
            <a:ext cx="5376800" cy="4510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1600"/>
              </a:spcBef>
              <a:buClr>
                <a:srgbClr val="51B792"/>
              </a:buClr>
              <a:buFont typeface="Noto Sans Symbols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400"/>
              </a:spcBef>
              <a:buClr>
                <a:srgbClr val="51B792"/>
              </a:buClr>
              <a:buFont typeface="Verdana"/>
              <a:buChar char="–"/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400"/>
              </a:spcBef>
              <a:buClr>
                <a:srgbClr val="51B792"/>
              </a:buClr>
              <a:buFont typeface="Verdana"/>
              <a:buChar char="▪"/>
              <a:defRPr sz="2133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211861" lvl="3" indent="-281509" rtl="0">
              <a:spcBef>
                <a:spcPts val="400"/>
              </a:spcBef>
              <a:buClr>
                <a:srgbClr val="51B792"/>
              </a:buClr>
              <a:buFont typeface="Verdana"/>
              <a:buChar char="—"/>
              <a:defRPr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400"/>
              </a:spcBef>
              <a:buClr>
                <a:srgbClr val="51B792"/>
              </a:buClr>
              <a:buFont typeface="Verdana"/>
              <a:buChar char="»"/>
              <a:defRPr sz="14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>
              <a:spcBef>
                <a:spcPts val="0"/>
              </a:spcBef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>
              <a:spcBef>
                <a:spcPts val="0"/>
              </a:spcBef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>
              <a:spcBef>
                <a:spcPts val="0"/>
              </a:spcBef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4" name="Shape 64"/>
          <p:cNvSpPr txBox="1">
            <a:spLocks noGrp="1"/>
          </p:cNvSpPr>
          <p:nvPr>
            <p:ph type="body" idx="2"/>
          </p:nvPr>
        </p:nvSpPr>
        <p:spPr>
          <a:xfrm>
            <a:off x="6326431" y="1432984"/>
            <a:ext cx="5376800" cy="4510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1600"/>
              </a:spcBef>
              <a:buClr>
                <a:srgbClr val="51B792"/>
              </a:buClr>
              <a:buFont typeface="Noto Sans Symbols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400"/>
              </a:spcBef>
              <a:buClr>
                <a:srgbClr val="51B792"/>
              </a:buClr>
              <a:buFont typeface="Verdana"/>
              <a:buChar char="–"/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400"/>
              </a:spcBef>
              <a:buClr>
                <a:srgbClr val="51B792"/>
              </a:buClr>
              <a:buFont typeface="Verdana"/>
              <a:buChar char="▪"/>
              <a:defRPr sz="2133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211861" lvl="3" indent="-281509" rtl="0">
              <a:spcBef>
                <a:spcPts val="400"/>
              </a:spcBef>
              <a:buClr>
                <a:srgbClr val="51B792"/>
              </a:buClr>
              <a:buFont typeface="Verdana"/>
              <a:buChar char="—"/>
              <a:defRPr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400"/>
              </a:spcBef>
              <a:buClr>
                <a:srgbClr val="51B792"/>
              </a:buClr>
              <a:buFont typeface="Verdana"/>
              <a:buChar char="»"/>
              <a:defRPr sz="14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>
              <a:spcBef>
                <a:spcPts val="0"/>
              </a:spcBef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>
              <a:spcBef>
                <a:spcPts val="0"/>
              </a:spcBef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>
              <a:spcBef>
                <a:spcPts val="0"/>
              </a:spcBef>
              <a:defRPr sz="2667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Footer bar only">
    <p:bg>
      <p:bgPr>
        <a:solidFill>
          <a:schemeClr val="lt1"/>
        </a:solid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/>
          <p:nvPr/>
        </p:nvSpPr>
        <p:spPr>
          <a:xfrm>
            <a:off x="10294511" y="6163412"/>
            <a:ext cx="1790799" cy="541599"/>
          </a:xfrm>
          <a:prstGeom prst="rect">
            <a:avLst/>
          </a:prstGeom>
          <a:noFill/>
          <a:ln>
            <a:noFill/>
          </a:ln>
        </p:spPr>
        <p:txBody>
          <a:bodyPr lIns="121900" tIns="60933" rIns="121900" bIns="60933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4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Paycase</a:t>
            </a:r>
            <a:endParaRPr lang="en-US" sz="2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Shape 9"/>
          <p:cNvSpPr txBox="1"/>
          <p:nvPr/>
        </p:nvSpPr>
        <p:spPr>
          <a:xfrm flipH="1">
            <a:off x="11404602" y="6695328"/>
            <a:ext cx="711199" cy="164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Arial"/>
              <a:buNone/>
            </a:pPr>
            <a:fld id="{00000000-1234-1234-1234-123412341234}" type="slidenum">
              <a:rPr lang="en-US" sz="1067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SzPct val="25000"/>
                <a:buFont typeface="Arial"/>
                <a:buNone/>
              </a:pPr>
              <a:t>‹#›</a:t>
            </a:fld>
            <a:endParaRPr lang="en-US" sz="1067" b="0" i="0" u="none" strike="noStrike" cap="non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Shape 10"/>
          <p:cNvSpPr/>
          <p:nvPr/>
        </p:nvSpPr>
        <p:spPr>
          <a:xfrm>
            <a:off x="0" y="6172200"/>
            <a:ext cx="12192000" cy="514400"/>
          </a:xfrm>
          <a:prstGeom prst="rect">
            <a:avLst/>
          </a:prstGeom>
          <a:solidFill>
            <a:srgbClr val="373C4B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2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comments" Target="../comments/comment1.xml"/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comments" Target="../comments/commen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comments" Target="../comments/commen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comments" Target="../comments/commen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Shape 7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83354" y="1768617"/>
            <a:ext cx="7425295" cy="245196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Shape 71"/>
          <p:cNvSpPr/>
          <p:nvPr/>
        </p:nvSpPr>
        <p:spPr>
          <a:xfrm>
            <a:off x="6996635" y="3613867"/>
            <a:ext cx="3160799" cy="665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endParaRPr sz="1867"/>
          </a:p>
        </p:txBody>
      </p:sp>
      <p:sp>
        <p:nvSpPr>
          <p:cNvPr id="2" name="TextBox 1"/>
          <p:cNvSpPr txBox="1"/>
          <p:nvPr/>
        </p:nvSpPr>
        <p:spPr>
          <a:xfrm>
            <a:off x="2586866" y="4839847"/>
            <a:ext cx="70182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Applied Uses of Blockchain: </a:t>
            </a:r>
          </a:p>
          <a:p>
            <a:r>
              <a:rPr lang="en-US" sz="2000" b="1" dirty="0"/>
              <a:t>Presented </a:t>
            </a:r>
            <a:r>
              <a:rPr lang="en-US" sz="2000" b="1" dirty="0"/>
              <a:t>by: Michael Young, </a:t>
            </a:r>
            <a:r>
              <a:rPr lang="en-US" sz="2000" b="1" dirty="0"/>
              <a:t>CTO</a:t>
            </a:r>
            <a:endParaRPr lang="en-US" sz="2000" b="1" dirty="0"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-146939" y="270468"/>
            <a:ext cx="12192000" cy="999199"/>
          </a:xfrm>
          <a:prstGeom prst="rect">
            <a:avLst/>
          </a:prstGeom>
        </p:spPr>
        <p:txBody>
          <a:bodyPr lIns="121900" tIns="121900" rIns="121900" bIns="121900" anchor="t" anchorCtr="0">
            <a:noAutofit/>
          </a:bodyPr>
          <a:lstStyle/>
          <a:p>
            <a:r>
              <a:rPr lang="en-US" smtClean="0">
                <a:solidFill>
                  <a:srgbClr val="373C4B"/>
                </a:solidFill>
                <a:latin typeface="Cabin"/>
                <a:ea typeface="Cabin"/>
                <a:cs typeface="Cabin"/>
                <a:sym typeface="Cabin"/>
              </a:rPr>
              <a:t>What </a:t>
            </a:r>
            <a:r>
              <a:rPr lang="en-US" dirty="0" err="1" smtClean="0">
                <a:solidFill>
                  <a:srgbClr val="373C4B"/>
                </a:solidFill>
                <a:latin typeface="Cabin"/>
                <a:ea typeface="Cabin"/>
                <a:cs typeface="Cabin"/>
                <a:sym typeface="Cabin"/>
              </a:rPr>
              <a:t>Paycase</a:t>
            </a:r>
            <a:r>
              <a:rPr lang="en-US" dirty="0" smtClean="0">
                <a:solidFill>
                  <a:srgbClr val="373C4B"/>
                </a:solidFill>
                <a:latin typeface="Cabin"/>
                <a:ea typeface="Cabin"/>
                <a:cs typeface="Cabin"/>
                <a:sym typeface="Cabin"/>
              </a:rPr>
              <a:t> Does:</a:t>
            </a:r>
            <a:endParaRPr lang="en-US" dirty="0">
              <a:solidFill>
                <a:srgbClr val="373C4B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1524001" y="770068"/>
            <a:ext cx="8850121" cy="5363460"/>
          </a:xfrm>
          <a:prstGeom prst="rect">
            <a:avLst/>
          </a:prstGeom>
        </p:spPr>
        <p:txBody>
          <a:bodyPr lIns="121900" tIns="121900" rIns="121900" bIns="121900" anchor="t" anchorCtr="0">
            <a:noAutofit/>
          </a:bodyPr>
          <a:lstStyle/>
          <a:p>
            <a:pPr>
              <a:spcBef>
                <a:spcPts val="0"/>
              </a:spcBef>
              <a:buClr>
                <a:schemeClr val="lt2"/>
              </a:buClr>
              <a:buSzPct val="45833"/>
              <a:buNone/>
            </a:pPr>
            <a:endParaRPr lang="en-US" b="1" smtClean="0">
              <a:solidFill>
                <a:srgbClr val="5A5F78"/>
              </a:solidFill>
              <a:latin typeface="Cabin"/>
              <a:ea typeface="Cabin"/>
              <a:cs typeface="Cabin"/>
              <a:sym typeface="Cabin"/>
            </a:endParaRPr>
          </a:p>
          <a:p>
            <a:pPr>
              <a:spcBef>
                <a:spcPts val="0"/>
              </a:spcBef>
              <a:buClr>
                <a:schemeClr val="lt2"/>
              </a:buClr>
              <a:buSzPct val="45833"/>
              <a:buNone/>
            </a:pPr>
            <a:r>
              <a:rPr lang="en-US" sz="2600" b="1">
                <a:solidFill>
                  <a:srgbClr val="5A5F78"/>
                </a:solidFill>
                <a:latin typeface="Cabin"/>
                <a:ea typeface="Cabin"/>
                <a:cs typeface="Cabin"/>
                <a:sym typeface="Cabin"/>
              </a:rPr>
              <a:t>Why</a:t>
            </a:r>
          </a:p>
          <a:p>
            <a:pPr>
              <a:spcBef>
                <a:spcPts val="0"/>
              </a:spcBef>
              <a:buClr>
                <a:schemeClr val="lt2"/>
              </a:buClr>
              <a:buSzPct val="45833"/>
              <a:buNone/>
            </a:pPr>
            <a:r>
              <a:rPr lang="en-US" sz="2600">
                <a:solidFill>
                  <a:srgbClr val="646978"/>
                </a:solidFill>
                <a:latin typeface="Cabin"/>
                <a:ea typeface="Cabin"/>
                <a:cs typeface="Cabin"/>
                <a:sym typeface="Cabin"/>
              </a:rPr>
              <a:t>Responsible Finance for Everyone</a:t>
            </a:r>
          </a:p>
          <a:p>
            <a:pPr>
              <a:spcBef>
                <a:spcPts val="0"/>
              </a:spcBef>
              <a:buClr>
                <a:schemeClr val="lt2"/>
              </a:buClr>
              <a:buSzPct val="45833"/>
              <a:buNone/>
            </a:pPr>
            <a:endParaRPr lang="en-US" sz="2600" b="1">
              <a:solidFill>
                <a:srgbClr val="5A5F78"/>
              </a:solidFill>
              <a:latin typeface="Cabin"/>
              <a:ea typeface="Cabin"/>
              <a:cs typeface="Cabin"/>
              <a:sym typeface="Cabin"/>
            </a:endParaRPr>
          </a:p>
          <a:p>
            <a:pPr>
              <a:spcBef>
                <a:spcPts val="0"/>
              </a:spcBef>
              <a:buNone/>
            </a:pPr>
            <a:r>
              <a:rPr lang="en-US" sz="2600" b="1">
                <a:solidFill>
                  <a:srgbClr val="5A5F78"/>
                </a:solidFill>
                <a:highlight>
                  <a:srgbClr val="FFFFFF"/>
                </a:highlight>
                <a:latin typeface="Cabin"/>
                <a:ea typeface="Cabin"/>
                <a:cs typeface="Cabin"/>
                <a:sym typeface="Cabin"/>
              </a:rPr>
              <a:t>How</a:t>
            </a:r>
          </a:p>
          <a:p>
            <a:pPr>
              <a:spcBef>
                <a:spcPts val="0"/>
              </a:spcBef>
              <a:buNone/>
            </a:pPr>
            <a:r>
              <a:rPr lang="en-US" sz="2600">
                <a:solidFill>
                  <a:srgbClr val="646978"/>
                </a:solidFill>
                <a:highlight>
                  <a:srgbClr val="FFFFFF"/>
                </a:highlight>
                <a:latin typeface="Cabin"/>
                <a:ea typeface="Cabin"/>
                <a:cs typeface="Cabin"/>
                <a:sym typeface="Cabin"/>
              </a:rPr>
              <a:t>Social banking that enables the movement of money </a:t>
            </a:r>
          </a:p>
          <a:p>
            <a:pPr>
              <a:spcBef>
                <a:spcPts val="0"/>
              </a:spcBef>
              <a:buNone/>
            </a:pPr>
            <a:r>
              <a:rPr lang="en-US" sz="2600">
                <a:solidFill>
                  <a:srgbClr val="646978"/>
                </a:solidFill>
                <a:highlight>
                  <a:srgbClr val="FFFFFF"/>
                </a:highlight>
                <a:latin typeface="Cabin"/>
                <a:ea typeface="Cabin"/>
                <a:cs typeface="Cabin"/>
                <a:sym typeface="Cabin"/>
              </a:rPr>
              <a:t>using non-traditional </a:t>
            </a:r>
            <a:r>
              <a:rPr lang="en-US" sz="2600">
                <a:solidFill>
                  <a:srgbClr val="646978"/>
                </a:solidFill>
                <a:highlight>
                  <a:srgbClr val="FFFFFF"/>
                </a:highlight>
                <a:latin typeface="Cabin"/>
                <a:ea typeface="Cabin"/>
                <a:cs typeface="Cabin"/>
                <a:sym typeface="Cabin"/>
              </a:rPr>
              <a:t>cash settlement mechanisms</a:t>
            </a:r>
            <a:br>
              <a:rPr lang="en-US" sz="2600">
                <a:solidFill>
                  <a:srgbClr val="646978"/>
                </a:solidFill>
                <a:highlight>
                  <a:srgbClr val="FFFFFF"/>
                </a:highlight>
                <a:latin typeface="Cabin"/>
                <a:ea typeface="Cabin"/>
                <a:cs typeface="Cabin"/>
                <a:sym typeface="Cabin"/>
              </a:rPr>
            </a:br>
            <a:endParaRPr lang="en-US" sz="2600">
              <a:solidFill>
                <a:srgbClr val="646978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>
              <a:spcBef>
                <a:spcPts val="0"/>
              </a:spcBef>
              <a:buClr>
                <a:schemeClr val="lt2"/>
              </a:buClr>
              <a:buSzPct val="45833"/>
              <a:buNone/>
            </a:pPr>
            <a:r>
              <a:rPr lang="en-US" sz="2600" b="1">
                <a:solidFill>
                  <a:srgbClr val="5A5F78"/>
                </a:solidFill>
                <a:latin typeface="Cabin"/>
                <a:ea typeface="Cabin"/>
                <a:cs typeface="Cabin"/>
                <a:sym typeface="Cabin"/>
              </a:rPr>
              <a:t>What</a:t>
            </a:r>
          </a:p>
          <a:p>
            <a:pPr>
              <a:spcBef>
                <a:spcPts val="0"/>
              </a:spcBef>
              <a:buNone/>
            </a:pPr>
            <a:r>
              <a:rPr lang="en-US" sz="2600">
                <a:solidFill>
                  <a:srgbClr val="646978"/>
                </a:solidFill>
                <a:latin typeface="Cabin"/>
                <a:ea typeface="Cabin"/>
                <a:cs typeface="Cabin"/>
                <a:sym typeface="Cabin"/>
              </a:rPr>
              <a:t>Universal mobile banking (Apple IOS and Android), transparent money transmittance, same day settlement, global last mile delivery</a:t>
            </a:r>
          </a:p>
          <a:p>
            <a:pPr>
              <a:spcBef>
                <a:spcPts val="0"/>
              </a:spcBef>
              <a:buNone/>
            </a:pPr>
            <a:endParaRPr lang="en-US" b="1">
              <a:solidFill>
                <a:srgbClr val="5A5F78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>
              <a:spcBef>
                <a:spcPts val="0"/>
              </a:spcBef>
              <a:buNone/>
            </a:pPr>
            <a:endParaRPr lang="en-US">
              <a:solidFill>
                <a:srgbClr val="646978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>
              <a:spcBef>
                <a:spcPts val="0"/>
              </a:spcBef>
              <a:buNone/>
            </a:pPr>
            <a:endParaRPr lang="en-US">
              <a:solidFill>
                <a:srgbClr val="646978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>
              <a:spcBef>
                <a:spcPts val="0"/>
              </a:spcBef>
              <a:buClr>
                <a:schemeClr val="lt2"/>
              </a:buClr>
              <a:buSzPct val="45833"/>
              <a:buNone/>
            </a:pPr>
            <a:endParaRPr lang="en-US" b="1">
              <a:solidFill>
                <a:srgbClr val="5A5F78"/>
              </a:solidFill>
              <a:latin typeface="Cabin"/>
              <a:ea typeface="Cabin"/>
              <a:cs typeface="Cabin"/>
              <a:sym typeface="Cabin"/>
            </a:endParaRPr>
          </a:p>
          <a:p>
            <a:pPr>
              <a:spcBef>
                <a:spcPts val="0"/>
              </a:spcBef>
              <a:buClr>
                <a:schemeClr val="lt2"/>
              </a:buClr>
              <a:buSzPct val="36666"/>
              <a:buNone/>
            </a:pPr>
            <a:endParaRPr sz="4000" b="1">
              <a:solidFill>
                <a:srgbClr val="646978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217881" y="1"/>
            <a:ext cx="11277435" cy="917627"/>
          </a:xfrm>
          <a:prstGeom prst="rect">
            <a:avLst/>
          </a:prstGeom>
        </p:spPr>
        <p:txBody>
          <a:bodyPr lIns="121900" tIns="121900" rIns="121900" bIns="121900" anchor="t" anchorCtr="0">
            <a:noAutofit/>
          </a:bodyPr>
          <a:lstStyle/>
          <a:p>
            <a:r>
              <a:rPr lang="en-US" sz="3733" dirty="0">
                <a:latin typeface="Cabin"/>
                <a:ea typeface="Cabin"/>
                <a:cs typeface="Cabin"/>
                <a:sym typeface="Cabin"/>
              </a:rPr>
              <a:t>Value Elements of Blockchain</a:t>
            </a:r>
            <a:endParaRPr lang="en-US" sz="3733" dirty="0"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2258291" y="917628"/>
            <a:ext cx="7190510" cy="4734295"/>
          </a:xfrm>
          <a:prstGeom prst="rect">
            <a:avLst/>
          </a:prstGeom>
        </p:spPr>
        <p:txBody>
          <a:bodyPr lIns="121900" tIns="121900" rIns="121900" bIns="121900" anchor="t" anchorCtr="0">
            <a:noAutofit/>
          </a:bodyPr>
          <a:lstStyle/>
          <a:p>
            <a:pPr marL="457200" indent="-457200">
              <a:spcBef>
                <a:spcPts val="0"/>
              </a:spcBef>
            </a:pPr>
            <a:r>
              <a:rPr lang="en-US" sz="2800">
                <a:solidFill>
                  <a:srgbClr val="646978"/>
                </a:solidFill>
                <a:highlight>
                  <a:srgbClr val="FFFFFF"/>
                </a:highlight>
                <a:latin typeface="Cabin"/>
                <a:ea typeface="Cabin"/>
                <a:cs typeface="Cabin"/>
                <a:sym typeface="Cabin"/>
              </a:rPr>
              <a:t>Immutable Information/Data</a:t>
            </a:r>
          </a:p>
          <a:p>
            <a:pPr marL="457200" indent="-457200">
              <a:spcBef>
                <a:spcPts val="0"/>
              </a:spcBef>
            </a:pPr>
            <a:endParaRPr lang="en-US" sz="2800">
              <a:solidFill>
                <a:srgbClr val="646978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marL="457200" indent="-457200">
              <a:spcBef>
                <a:spcPts val="0"/>
              </a:spcBef>
            </a:pPr>
            <a:r>
              <a:rPr lang="en-US" sz="2800">
                <a:solidFill>
                  <a:srgbClr val="646978"/>
                </a:solidFill>
                <a:highlight>
                  <a:srgbClr val="FFFFFF"/>
                </a:highlight>
                <a:latin typeface="Cabin"/>
                <a:ea typeface="Cabin"/>
                <a:cs typeface="Cabin"/>
                <a:sym typeface="Cabin"/>
              </a:rPr>
              <a:t>Continuity of Events / Audit Trail </a:t>
            </a:r>
          </a:p>
          <a:p>
            <a:pPr marL="457200" indent="-457200">
              <a:spcBef>
                <a:spcPts val="0"/>
              </a:spcBef>
            </a:pPr>
            <a:endParaRPr lang="en-US" sz="2800">
              <a:solidFill>
                <a:srgbClr val="646978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marL="457200" indent="-457200">
              <a:spcBef>
                <a:spcPts val="0"/>
              </a:spcBef>
            </a:pPr>
            <a:r>
              <a:rPr lang="en-US" sz="2800">
                <a:solidFill>
                  <a:srgbClr val="646978"/>
                </a:solidFill>
                <a:highlight>
                  <a:srgbClr val="FFFFFF"/>
                </a:highlight>
                <a:latin typeface="Cabin"/>
                <a:ea typeface="Cabin"/>
                <a:cs typeface="Cabin"/>
                <a:sym typeface="Cabin"/>
              </a:rPr>
              <a:t> Decentralized Trust and Operation (Open)</a:t>
            </a:r>
          </a:p>
          <a:p>
            <a:pPr marL="457200" indent="-457200">
              <a:spcBef>
                <a:spcPts val="0"/>
              </a:spcBef>
            </a:pPr>
            <a:endParaRPr lang="en-US" sz="2800">
              <a:solidFill>
                <a:srgbClr val="646978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marL="457200" indent="-457200">
              <a:spcBef>
                <a:spcPts val="0"/>
              </a:spcBef>
            </a:pPr>
            <a:r>
              <a:rPr lang="en-US" sz="2800">
                <a:solidFill>
                  <a:srgbClr val="646978"/>
                </a:solidFill>
                <a:highlight>
                  <a:srgbClr val="FFFFFF"/>
                </a:highlight>
                <a:latin typeface="Cabin"/>
                <a:ea typeface="Cabin"/>
                <a:cs typeface="Cabin"/>
                <a:sym typeface="Cabin"/>
              </a:rPr>
              <a:t>Enhanced Trust (Closed)</a:t>
            </a:r>
          </a:p>
          <a:p>
            <a:pPr marL="457200" indent="-457200">
              <a:spcBef>
                <a:spcPts val="0"/>
              </a:spcBef>
            </a:pPr>
            <a:endParaRPr lang="en-US" sz="2800">
              <a:solidFill>
                <a:srgbClr val="646978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marL="457200" indent="-457200">
              <a:spcBef>
                <a:spcPts val="0"/>
              </a:spcBef>
            </a:pPr>
            <a:r>
              <a:rPr lang="en-US" sz="2800">
                <a:solidFill>
                  <a:srgbClr val="646978"/>
                </a:solidFill>
                <a:highlight>
                  <a:srgbClr val="FFFFFF"/>
                </a:highlight>
                <a:latin typeface="Cabin"/>
                <a:ea typeface="Cabin"/>
                <a:cs typeface="Cabin"/>
                <a:sym typeface="Cabin"/>
              </a:rPr>
              <a:t>3</a:t>
            </a:r>
            <a:r>
              <a:rPr lang="en-US" sz="2800" baseline="30000">
                <a:solidFill>
                  <a:srgbClr val="646978"/>
                </a:solidFill>
                <a:highlight>
                  <a:srgbClr val="FFFFFF"/>
                </a:highlight>
                <a:latin typeface="Cabin"/>
                <a:ea typeface="Cabin"/>
                <a:cs typeface="Cabin"/>
                <a:sym typeface="Cabin"/>
              </a:rPr>
              <a:t>rd</a:t>
            </a:r>
            <a:r>
              <a:rPr lang="en-US" sz="2800">
                <a:solidFill>
                  <a:srgbClr val="646978"/>
                </a:solidFill>
                <a:highlight>
                  <a:srgbClr val="FFFFFF"/>
                </a:highlight>
                <a:latin typeface="Cabin"/>
                <a:ea typeface="Cabin"/>
                <a:cs typeface="Cabin"/>
                <a:sym typeface="Cabin"/>
              </a:rPr>
              <a:t> Party Witness</a:t>
            </a:r>
          </a:p>
          <a:p>
            <a:pPr marL="457200" indent="-457200">
              <a:spcBef>
                <a:spcPts val="0"/>
              </a:spcBef>
            </a:pPr>
            <a:endParaRPr lang="en-US" sz="2800">
              <a:solidFill>
                <a:srgbClr val="646978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marL="457200" indent="-457200">
              <a:spcBef>
                <a:spcPts val="0"/>
              </a:spcBef>
            </a:pPr>
            <a:endParaRPr lang="en-US" sz="2800">
              <a:solidFill>
                <a:srgbClr val="646978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marL="457200" indent="-457200">
              <a:spcBef>
                <a:spcPts val="0"/>
              </a:spcBef>
            </a:pPr>
            <a:endParaRPr lang="en-US" sz="2800">
              <a:solidFill>
                <a:srgbClr val="646978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marL="457200" indent="-457200">
              <a:spcBef>
                <a:spcPts val="0"/>
              </a:spcBef>
            </a:pPr>
            <a:endParaRPr lang="en-US" sz="2800">
              <a:solidFill>
                <a:srgbClr val="646978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>
              <a:spcBef>
                <a:spcPts val="0"/>
              </a:spcBef>
              <a:buClr>
                <a:schemeClr val="lt2"/>
              </a:buClr>
              <a:buSzPct val="36666"/>
              <a:buNone/>
            </a:pPr>
            <a:endParaRPr sz="4000" b="1">
              <a:solidFill>
                <a:srgbClr val="646978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504967648"/>
      </p:ext>
    </p:extLst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0714" y="267661"/>
            <a:ext cx="3290887" cy="1145503"/>
          </a:xfrm>
        </p:spPr>
        <p:txBody>
          <a:bodyPr/>
          <a:lstStyle/>
          <a:p>
            <a:r>
              <a:rPr lang="en-US" smtClean="0"/>
              <a:t>Old Problems,</a:t>
            </a:r>
            <a:br>
              <a:rPr lang="en-US" smtClean="0"/>
            </a:br>
            <a:r>
              <a:rPr lang="en-US" smtClean="0"/>
              <a:t>New Approaches</a:t>
            </a: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151177"/>
            <a:ext cx="5119612" cy="558014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422848" y="5787931"/>
            <a:ext cx="68718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Source: http</a:t>
            </a:r>
            <a:r>
              <a:rPr lang="en-US"/>
              <a:t>://aero-</a:t>
            </a:r>
            <a:r>
              <a:rPr lang="en-US" err="1"/>
              <a:t>id.org</a:t>
            </a:r>
            <a:r>
              <a:rPr lang="en-US"/>
              <a:t>/</a:t>
            </a:r>
            <a:r>
              <a:rPr lang="en-US" err="1"/>
              <a:t>research_reports</a:t>
            </a:r>
            <a:r>
              <a:rPr lang="en-US"/>
              <a:t>/AEROID-CAM-001-Pedigree.pdf</a:t>
            </a:r>
          </a:p>
        </p:txBody>
      </p:sp>
    </p:spTree>
    <p:extLst>
      <p:ext uri="{BB962C8B-B14F-4D97-AF65-F5344CB8AC3E}">
        <p14:creationId xmlns:p14="http://schemas.microsoft.com/office/powerpoint/2010/main" val="491872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0714" y="341776"/>
            <a:ext cx="8410499" cy="614000"/>
          </a:xfrm>
        </p:spPr>
        <p:txBody>
          <a:bodyPr/>
          <a:lstStyle/>
          <a:p>
            <a:r>
              <a:rPr lang="en-US" dirty="0" smtClean="0"/>
              <a:t>Planes, Trains and Automobiles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472546" y="2535383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Shape 81"/>
          <p:cNvSpPr txBox="1">
            <a:spLocks/>
          </p:cNvSpPr>
          <p:nvPr/>
        </p:nvSpPr>
        <p:spPr>
          <a:xfrm>
            <a:off x="2161309" y="1288348"/>
            <a:ext cx="8285018" cy="4530561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4267" b="0" i="0" u="none" strike="noStrike" cap="none">
                <a:solidFill>
                  <a:srgbClr val="19BE9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pPr marL="571500" indent="-571500">
              <a:buFont typeface="Arial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Cabin"/>
                <a:ea typeface="Cabin"/>
                <a:cs typeface="Cabin"/>
                <a:sym typeface="Cabin"/>
              </a:rPr>
              <a:t>Jet Engines typically need a full rebuild every 6-10,000 hours</a:t>
            </a:r>
          </a:p>
          <a:p>
            <a:pPr marL="571500" indent="-571500">
              <a:buFont typeface="Arial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Cabin"/>
                <a:ea typeface="Cabin"/>
                <a:cs typeface="Cabin"/>
                <a:sym typeface="Cabin"/>
              </a:rPr>
              <a:t>Planes are in service for over 30 years, some much longer</a:t>
            </a:r>
          </a:p>
          <a:p>
            <a:pPr marL="571500" indent="-571500">
              <a:buFont typeface="Arial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Cabin"/>
                <a:ea typeface="Cabin"/>
                <a:cs typeface="Cabin"/>
                <a:sym typeface="Cabin"/>
              </a:rPr>
              <a:t>Between changes in ownership, maintenance providers and re-certifications, pedigree documentation on a plane engine can easily involve hundreds of entities that touch that engine</a:t>
            </a:r>
          </a:p>
          <a:p>
            <a:pPr marL="571500" indent="-571500">
              <a:buFont typeface="Arial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Cabin"/>
                <a:ea typeface="Cabin"/>
                <a:cs typeface="Cabin"/>
                <a:sym typeface="Cabin"/>
              </a:rPr>
              <a:t>Those critical items such as plane engines, train brake systems live so long the recording technologies can change multiple times.</a:t>
            </a:r>
            <a:r>
              <a:rPr lang="en-US" dirty="0">
                <a:solidFill>
                  <a:schemeClr val="tx1"/>
                </a:solidFill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US" dirty="0">
                <a:solidFill>
                  <a:schemeClr val="tx1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dirty="0">
                <a:solidFill>
                  <a:schemeClr val="tx1"/>
                </a:solidFill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US" dirty="0">
                <a:solidFill>
                  <a:schemeClr val="tx1"/>
                </a:solidFill>
                <a:latin typeface="Cabin"/>
                <a:ea typeface="Cabin"/>
                <a:cs typeface="Cabin"/>
                <a:sym typeface="Cabin"/>
              </a:rPr>
            </a:br>
            <a:endParaRPr lang="en-US" dirty="0">
              <a:solidFill>
                <a:schemeClr val="tx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303842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4569" y="323192"/>
            <a:ext cx="8410499" cy="614000"/>
          </a:xfrm>
        </p:spPr>
        <p:txBody>
          <a:bodyPr/>
          <a:lstStyle/>
          <a:p>
            <a:r>
              <a:rPr lang="en-US" dirty="0" smtClean="0"/>
              <a:t>Drug and Food Safety: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472546" y="2535383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Shape 81"/>
          <p:cNvSpPr txBox="1">
            <a:spLocks/>
          </p:cNvSpPr>
          <p:nvPr/>
        </p:nvSpPr>
        <p:spPr>
          <a:xfrm>
            <a:off x="2202873" y="1274493"/>
            <a:ext cx="8285018" cy="4530561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4267" b="0" i="0" u="none" strike="noStrike" cap="none">
                <a:solidFill>
                  <a:srgbClr val="19BE9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pPr marL="571500" indent="-571500">
              <a:buFont typeface="Arial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bin"/>
                <a:ea typeface="Cabin"/>
                <a:cs typeface="Cabin"/>
                <a:sym typeface="Cabin"/>
              </a:rPr>
              <a:t>Tracking legitimate versus counterfeit pharmaceuticals are a challenge due to large global distribution networks, in an hierarchal model it</a:t>
            </a:r>
            <a:r>
              <a:rPr lang="mr-IN" sz="2400" dirty="0">
                <a:solidFill>
                  <a:schemeClr val="tx1"/>
                </a:solidFill>
                <a:latin typeface="Cabin"/>
                <a:ea typeface="Cabin"/>
                <a:cs typeface="Cabin"/>
                <a:sym typeface="Cabin"/>
              </a:rPr>
              <a:t>’</a:t>
            </a:r>
            <a:r>
              <a:rPr lang="en-US" sz="2400" dirty="0">
                <a:solidFill>
                  <a:schemeClr val="tx1"/>
                </a:solidFill>
                <a:latin typeface="Cabin"/>
                <a:ea typeface="Cabin"/>
                <a:cs typeface="Cabin"/>
                <a:sym typeface="Cabin"/>
              </a:rPr>
              <a:t>s the complex system problem. </a:t>
            </a:r>
          </a:p>
          <a:p>
            <a:pPr marL="571500" indent="-571500">
              <a:buFont typeface="Arial" charset="0"/>
              <a:buChar char="•"/>
            </a:pPr>
            <a:endParaRPr lang="en-US" sz="2400" dirty="0">
              <a:solidFill>
                <a:schemeClr val="tx1"/>
              </a:solidFill>
              <a:latin typeface="Cabin"/>
              <a:ea typeface="Cabin"/>
              <a:cs typeface="Cabin"/>
              <a:sym typeface="Cabin"/>
            </a:endParaRPr>
          </a:p>
          <a:p>
            <a:pPr marL="571500" indent="-571500">
              <a:buFont typeface="Arial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bin"/>
                <a:ea typeface="Cabin"/>
                <a:cs typeface="Cabin"/>
                <a:sym typeface="Cabin"/>
              </a:rPr>
              <a:t>Food distribution has a similar expansion problem, a single cow could reside on multiple sites, be exposed to many transportation components and after the kill floor be distributed to many stores. Now add cross-contamination from other animals and you have an exponential more difficult time ordering a system.</a:t>
            </a:r>
          </a:p>
          <a:p>
            <a:pPr marL="571500" indent="-571500">
              <a:buFont typeface="Arial" charset="0"/>
              <a:buChar char="•"/>
            </a:pPr>
            <a:endParaRPr lang="en-US" sz="2400" dirty="0">
              <a:solidFill>
                <a:schemeClr val="tx1"/>
              </a:solidFill>
              <a:latin typeface="Cabin"/>
              <a:ea typeface="Cabin"/>
              <a:cs typeface="Cabin"/>
              <a:sym typeface="Cabin"/>
            </a:endParaRPr>
          </a:p>
          <a:p>
            <a:r>
              <a:rPr lang="en-US" sz="2400" dirty="0">
                <a:solidFill>
                  <a:schemeClr val="tx1"/>
                </a:solidFill>
                <a:latin typeface="Cabin"/>
                <a:ea typeface="Cabin"/>
                <a:cs typeface="Cabin"/>
                <a:sym typeface="Cabin"/>
              </a:rPr>
              <a:t>However, both drug and food distributions are formed in channels.  Something we can shape a blockchain around.</a:t>
            </a:r>
          </a:p>
          <a:p>
            <a:pPr marL="571500" indent="-571500">
              <a:buFont typeface="Arial" charset="0"/>
              <a:buChar char="•"/>
            </a:pPr>
            <a:endParaRPr lang="en-US" sz="2400" dirty="0">
              <a:solidFill>
                <a:schemeClr val="tx1"/>
              </a:solidFill>
              <a:latin typeface="Cabin"/>
              <a:ea typeface="Cabin"/>
              <a:cs typeface="Cabin"/>
              <a:sym typeface="Cabin"/>
            </a:endParaRPr>
          </a:p>
          <a:p>
            <a:r>
              <a:rPr lang="en-US" dirty="0">
                <a:solidFill>
                  <a:schemeClr val="tx1"/>
                </a:solidFill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US" dirty="0">
                <a:solidFill>
                  <a:schemeClr val="tx1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dirty="0">
                <a:solidFill>
                  <a:schemeClr val="tx1"/>
                </a:solidFill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US" dirty="0">
                <a:solidFill>
                  <a:schemeClr val="tx1"/>
                </a:solidFill>
                <a:latin typeface="Cabin"/>
                <a:ea typeface="Cabin"/>
                <a:cs typeface="Cabin"/>
                <a:sym typeface="Cabin"/>
              </a:rPr>
            </a:br>
            <a:endParaRPr lang="en-US" dirty="0">
              <a:solidFill>
                <a:schemeClr val="tx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91633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4569" y="323192"/>
            <a:ext cx="8410499" cy="614000"/>
          </a:xfrm>
        </p:spPr>
        <p:txBody>
          <a:bodyPr/>
          <a:lstStyle/>
          <a:p>
            <a:r>
              <a:rPr lang="en-US" dirty="0" smtClean="0"/>
              <a:t>Back to the value elements: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472546" y="2535383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Shape 81"/>
          <p:cNvSpPr txBox="1">
            <a:spLocks/>
          </p:cNvSpPr>
          <p:nvPr/>
        </p:nvSpPr>
        <p:spPr>
          <a:xfrm>
            <a:off x="2202873" y="1274493"/>
            <a:ext cx="8285018" cy="4530561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4267" b="0" i="0" u="none" strike="noStrike" cap="none">
                <a:solidFill>
                  <a:srgbClr val="19BE9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pPr marL="571500" indent="-571500">
              <a:buFont typeface="Arial" charset="0"/>
              <a:buChar char="•"/>
            </a:pPr>
            <a:r>
              <a:rPr lang="en-US" sz="3200" dirty="0">
                <a:solidFill>
                  <a:schemeClr val="tx1"/>
                </a:solidFill>
                <a:latin typeface="Cabin"/>
                <a:ea typeface="Cabin"/>
                <a:cs typeface="Cabin"/>
                <a:sym typeface="Cabin"/>
              </a:rPr>
              <a:t>Immutable data is key to a jet engine that could be in service long after its original airline and numerous mechanical service shops are out of business</a:t>
            </a:r>
          </a:p>
          <a:p>
            <a:pPr marL="571500" indent="-571500">
              <a:buFont typeface="Arial" charset="0"/>
              <a:buChar char="•"/>
            </a:pPr>
            <a:r>
              <a:rPr lang="en-US" sz="3200" dirty="0">
                <a:solidFill>
                  <a:schemeClr val="tx1"/>
                </a:solidFill>
                <a:latin typeface="Cabin"/>
                <a:ea typeface="Cabin"/>
                <a:cs typeface="Cabin"/>
                <a:sym typeface="Cabin"/>
              </a:rPr>
              <a:t>C</a:t>
            </a:r>
            <a:r>
              <a:rPr lang="en-US" sz="3200" dirty="0">
                <a:solidFill>
                  <a:schemeClr val="tx1"/>
                </a:solidFill>
                <a:latin typeface="Cabin"/>
                <a:ea typeface="Cabin"/>
                <a:cs typeface="Cabin"/>
                <a:sym typeface="Cabin"/>
              </a:rPr>
              <a:t>ontinuity and audit trail is critical for drug and meat traceability pedigree</a:t>
            </a:r>
          </a:p>
          <a:p>
            <a:pPr marL="571500" indent="-571500">
              <a:buFont typeface="Arial" charset="0"/>
              <a:buChar char="•"/>
            </a:pPr>
            <a:r>
              <a:rPr lang="en-US" sz="3200" dirty="0">
                <a:solidFill>
                  <a:schemeClr val="tx1"/>
                </a:solidFill>
                <a:latin typeface="Cabin"/>
                <a:ea typeface="Cabin"/>
                <a:cs typeface="Cabin"/>
                <a:sym typeface="Cabin"/>
              </a:rPr>
              <a:t>Decentralized trust becomes valuable when data could or must be changed/added to by an unknown and potentially larger number of participants (food distribution)</a:t>
            </a:r>
            <a:endParaRPr lang="en-US" sz="3200" dirty="0">
              <a:solidFill>
                <a:schemeClr val="tx1"/>
              </a:solidFill>
              <a:latin typeface="Cabin"/>
              <a:ea typeface="Cabin"/>
              <a:cs typeface="Cabin"/>
              <a:sym typeface="Cabin"/>
            </a:endParaRPr>
          </a:p>
          <a:p>
            <a:r>
              <a:rPr lang="en-US" dirty="0">
                <a:solidFill>
                  <a:schemeClr val="tx1"/>
                </a:solidFill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US" dirty="0">
                <a:solidFill>
                  <a:schemeClr val="tx1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dirty="0">
                <a:solidFill>
                  <a:schemeClr val="tx1"/>
                </a:solidFill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US" dirty="0">
                <a:solidFill>
                  <a:schemeClr val="tx1"/>
                </a:solidFill>
                <a:latin typeface="Cabin"/>
                <a:ea typeface="Cabin"/>
                <a:cs typeface="Cabin"/>
                <a:sym typeface="Cabin"/>
              </a:rPr>
            </a:br>
            <a:endParaRPr lang="en-US" dirty="0">
              <a:solidFill>
                <a:schemeClr val="tx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2015026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236889" y="65556"/>
            <a:ext cx="11277435" cy="917627"/>
          </a:xfrm>
          <a:prstGeom prst="rect">
            <a:avLst/>
          </a:prstGeom>
        </p:spPr>
        <p:txBody>
          <a:bodyPr lIns="121900" tIns="121900" rIns="121900" bIns="121900" anchor="t" anchorCtr="0">
            <a:noAutofit/>
          </a:bodyPr>
          <a:lstStyle/>
          <a:p>
            <a:r>
              <a:rPr lang="en-US" dirty="0" smtClean="0"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US" dirty="0" smtClean="0">
                <a:latin typeface="Cabin"/>
                <a:ea typeface="Cabin"/>
                <a:cs typeface="Cabin"/>
                <a:sym typeface="Cabin"/>
              </a:rPr>
            </a:br>
            <a:r>
              <a:rPr lang="en-US" dirty="0"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US" dirty="0">
                <a:latin typeface="Cabin"/>
                <a:ea typeface="Cabin"/>
                <a:cs typeface="Cabin"/>
                <a:sym typeface="Cabin"/>
              </a:rPr>
            </a:br>
            <a:r>
              <a:rPr lang="en-US" dirty="0" smtClean="0"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US" dirty="0" smtClean="0">
                <a:latin typeface="Cabin"/>
                <a:ea typeface="Cabin"/>
                <a:cs typeface="Cabin"/>
                <a:sym typeface="Cabin"/>
              </a:rPr>
            </a:br>
            <a:endParaRPr lang="en-US" dirty="0">
              <a:solidFill>
                <a:srgbClr val="373C4B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1524000" y="1443649"/>
            <a:ext cx="9144000" cy="2973619"/>
          </a:xfrm>
          <a:prstGeom prst="rect">
            <a:avLst/>
          </a:prstGeom>
        </p:spPr>
        <p:txBody>
          <a:bodyPr lIns="121900" tIns="121900" rIns="121900" bIns="121900" anchor="t" anchorCtr="0">
            <a:noAutofit/>
          </a:bodyPr>
          <a:lstStyle/>
          <a:p>
            <a:pPr marL="457189" indent="-457189" algn="ctr" defTabSz="1219170">
              <a:spcBef>
                <a:spcPts val="0"/>
              </a:spcBef>
              <a:buClrTx/>
              <a:buNone/>
              <a:defRPr/>
            </a:pPr>
            <a:r>
              <a:rPr lang="en-US" sz="2800" b="1" dirty="0">
                <a:solidFill>
                  <a:srgbClr val="646978"/>
                </a:solidFill>
                <a:highlight>
                  <a:srgbClr val="FFFFFF"/>
                </a:highlight>
                <a:latin typeface="Cabin"/>
                <a:ea typeface="Cabin"/>
                <a:cs typeface="Cabin"/>
                <a:sym typeface="Cabin"/>
              </a:rPr>
              <a:t/>
            </a:r>
            <a:br>
              <a:rPr lang="en-US" sz="2800" b="1" dirty="0">
                <a:solidFill>
                  <a:srgbClr val="646978"/>
                </a:solidFill>
                <a:highlight>
                  <a:srgbClr val="FFFFFF"/>
                </a:highlight>
                <a:latin typeface="Cabin"/>
                <a:ea typeface="Cabin"/>
                <a:cs typeface="Cabin"/>
                <a:sym typeface="Cabin"/>
              </a:rPr>
            </a:br>
            <a:r>
              <a:rPr lang="en-US" sz="2800" b="1" dirty="0">
                <a:solidFill>
                  <a:srgbClr val="646978"/>
                </a:solidFill>
                <a:highlight>
                  <a:srgbClr val="FFFFFF"/>
                </a:highlight>
                <a:latin typeface="Cabin"/>
                <a:ea typeface="Cabin"/>
                <a:cs typeface="Cabin"/>
                <a:sym typeface="Cabin"/>
              </a:rPr>
              <a:t>You can reach me at michael@paycase.com</a:t>
            </a:r>
          </a:p>
          <a:p>
            <a:pPr marL="457189" indent="-457189" algn="ctr" defTabSz="1219170">
              <a:spcBef>
                <a:spcPts val="0"/>
              </a:spcBef>
              <a:buClrTx/>
              <a:buNone/>
              <a:defRPr/>
            </a:pPr>
            <a:endParaRPr lang="en-US" sz="2800" b="1" dirty="0">
              <a:solidFill>
                <a:srgbClr val="646978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marL="457189" indent="-457189" algn="ctr" defTabSz="1219170">
              <a:spcBef>
                <a:spcPts val="0"/>
              </a:spcBef>
              <a:buClrTx/>
              <a:buNone/>
              <a:defRPr/>
            </a:pPr>
            <a:r>
              <a:rPr lang="en-US" sz="2800" b="1" dirty="0">
                <a:solidFill>
                  <a:srgbClr val="646978"/>
                </a:solidFill>
                <a:highlight>
                  <a:srgbClr val="FFFFFF"/>
                </a:highlight>
                <a:latin typeface="Cabin"/>
                <a:ea typeface="Cabin"/>
                <a:cs typeface="Cabin"/>
                <a:sym typeface="Cabin"/>
              </a:rPr>
              <a:t>Michael Young</a:t>
            </a:r>
            <a:endParaRPr lang="en-US" sz="2800" b="1" dirty="0">
              <a:solidFill>
                <a:srgbClr val="646978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09363" y="4037611"/>
            <a:ext cx="184731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67" dirty="0"/>
          </a:p>
        </p:txBody>
      </p:sp>
    </p:spTree>
    <p:extLst>
      <p:ext uri="{BB962C8B-B14F-4D97-AF65-F5344CB8AC3E}">
        <p14:creationId xmlns:p14="http://schemas.microsoft.com/office/powerpoint/2010/main" val="1314384943"/>
      </p:ext>
    </p:extLst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Pivotal_PPT_Template_16x9_internal_091713">
  <a:themeElements>
    <a:clrScheme name="custom 19">
      <a:dk1>
        <a:srgbClr val="4D4D4D"/>
      </a:dk1>
      <a:lt1>
        <a:srgbClr val="FFFFFF"/>
      </a:lt1>
      <a:dk2>
        <a:srgbClr val="008881"/>
      </a:dk2>
      <a:lt2>
        <a:srgbClr val="000000"/>
      </a:lt2>
      <a:accent1>
        <a:srgbClr val="33928A"/>
      </a:accent1>
      <a:accent2>
        <a:srgbClr val="3EA7BC"/>
      </a:accent2>
      <a:accent3>
        <a:srgbClr val="F27C3A"/>
      </a:accent3>
      <a:accent4>
        <a:srgbClr val="AEBF2F"/>
      </a:accent4>
      <a:accent5>
        <a:srgbClr val="007CA2"/>
      </a:accent5>
      <a:accent6>
        <a:srgbClr val="705D8B"/>
      </a:accent6>
      <a:hlink>
        <a:srgbClr val="3EA7BC"/>
      </a:hlink>
      <a:folHlink>
        <a:srgbClr val="4D4D4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239BE45E-B3C2-5643-A1CC-B8C9D731C84A}" vid="{B59E5E7E-8213-3B4E-9D3B-6CFA22EE714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Paycase mixed slides</Template>
  <TotalTime>10483</TotalTime>
  <Words>722</Words>
  <Application>Microsoft Macintosh PowerPoint</Application>
  <PresentationFormat>Widescreen</PresentationFormat>
  <Paragraphs>94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Cabin</vt:lpstr>
      <vt:lpstr>Noto Sans Symbols</vt:lpstr>
      <vt:lpstr>Verdana</vt:lpstr>
      <vt:lpstr>Pivotal_PPT_Template_16x9_internal_091713</vt:lpstr>
      <vt:lpstr>PowerPoint Presentation</vt:lpstr>
      <vt:lpstr>What Paycase Does:</vt:lpstr>
      <vt:lpstr>Value Elements of Blockchain</vt:lpstr>
      <vt:lpstr>Old Problems, New Approaches</vt:lpstr>
      <vt:lpstr>Planes, Trains and Automobiles</vt:lpstr>
      <vt:lpstr>Drug and Food Safety:</vt:lpstr>
      <vt:lpstr>Back to the value elements:</vt:lpstr>
      <vt:lpstr>   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58</cp:revision>
  <cp:lastPrinted>2016-06-14T13:51:18Z</cp:lastPrinted>
  <dcterms:created xsi:type="dcterms:W3CDTF">2016-05-23T20:01:27Z</dcterms:created>
  <dcterms:modified xsi:type="dcterms:W3CDTF">2017-04-21T22:16:10Z</dcterms:modified>
</cp:coreProperties>
</file>